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1891C-7C02-4984-A502-7E2499DBE1E1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E9D3D-6AA8-4B8E-BDF8-B4F985621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40466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Journal of SME-Tokyo</a:t>
            </a:r>
            <a:r>
              <a:rPr kumimoji="1" lang="ja-JP" altLang="en-US" dirty="0"/>
              <a:t>　投稿から発行までの流れ</a:t>
            </a:r>
            <a:r>
              <a:rPr kumimoji="1" lang="en-US" altLang="ja-JP" dirty="0"/>
              <a:t>			2021</a:t>
            </a:r>
            <a:r>
              <a:rPr kumimoji="1" lang="ja-JP" altLang="en-US" dirty="0"/>
              <a:t>年</a:t>
            </a:r>
            <a:r>
              <a:rPr kumimoji="1" lang="en-US" altLang="ja-JP" dirty="0"/>
              <a:t>6</a:t>
            </a:r>
            <a:r>
              <a:rPr kumimoji="1" lang="ja-JP" altLang="en-US" dirty="0"/>
              <a:t>月改訂</a:t>
            </a:r>
          </a:p>
        </p:txBody>
      </p:sp>
      <p:grpSp>
        <p:nvGrpSpPr>
          <p:cNvPr id="48" name="グループ化 47"/>
          <p:cNvGrpSpPr/>
          <p:nvPr/>
        </p:nvGrpSpPr>
        <p:grpSpPr>
          <a:xfrm>
            <a:off x="360000" y="1268760"/>
            <a:ext cx="8496000" cy="4667498"/>
            <a:chOff x="360000" y="1268760"/>
            <a:chExt cx="8496000" cy="4667498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907624" y="1268760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</a:t>
              </a:r>
              <a:r>
                <a:rPr kumimoji="1" lang="ja-JP" altLang="en-US" sz="1400" dirty="0"/>
                <a:t>原稿の投稿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907624" y="2032053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</a:t>
              </a:r>
              <a:r>
                <a:rPr kumimoji="1" lang="ja-JP" altLang="en-US" sz="1400" dirty="0"/>
                <a:t>原稿の査読</a:t>
              </a:r>
            </a:p>
          </p:txBody>
        </p:sp>
        <p:sp>
          <p:nvSpPr>
            <p:cNvPr id="5" name="フローチャート : 判断 4"/>
            <p:cNvSpPr/>
            <p:nvPr/>
          </p:nvSpPr>
          <p:spPr>
            <a:xfrm>
              <a:off x="1187624" y="2795346"/>
              <a:ext cx="2880000" cy="7200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>
              <a:noAutofit/>
            </a:bodyPr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掲載可否の判定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456000" y="2032053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</a:t>
              </a:r>
              <a:r>
                <a:rPr kumimoji="1" lang="ja-JP" altLang="en-US" sz="1400" dirty="0"/>
                <a:t>原稿の修正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907624" y="3918639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</a:t>
              </a:r>
              <a:r>
                <a:rPr kumimoji="1" lang="ja-JP" altLang="en-US" sz="1400" dirty="0"/>
                <a:t>原稿の校正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907624" y="4681932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最終</a:t>
              </a:r>
              <a:r>
                <a:rPr kumimoji="1" lang="ja-JP" altLang="en-US" sz="1400" dirty="0"/>
                <a:t>原稿の提出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>
              <a:off x="2627624" y="1628760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>
              <a:off x="2627624" y="2392053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2627624" y="3515346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>
              <a:off x="2627624" y="4278639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8" idx="2"/>
              <a:endCxn id="46" idx="0"/>
            </p:cNvCxnSpPr>
            <p:nvPr/>
          </p:nvCxnSpPr>
          <p:spPr>
            <a:xfrm>
              <a:off x="2627624" y="5041932"/>
              <a:ext cx="0" cy="4032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3439389" y="2730406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要修正</a:t>
              </a:r>
              <a:endParaRPr kumimoji="1" lang="ja-JP" altLang="en-US" sz="14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883851" y="3452853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掲載可</a:t>
              </a:r>
              <a:endParaRPr kumimoji="1" lang="ja-JP" altLang="en-US" sz="14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019306" y="3242862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掲載否</a:t>
              </a:r>
              <a:endParaRPr kumimoji="1" lang="ja-JP" altLang="en-US" sz="1400" dirty="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1907624" y="5445224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英文論文</a:t>
              </a:r>
              <a:r>
                <a:rPr kumimoji="1" lang="ja-JP" altLang="en-US" sz="1400" dirty="0"/>
                <a:t>の掲載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60000" y="3918639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英文原稿</a:t>
              </a:r>
              <a:r>
                <a:rPr kumimoji="1" lang="ja-JP" altLang="en-US" sz="1400" dirty="0"/>
                <a:t>の返却</a:t>
              </a:r>
            </a:p>
          </p:txBody>
        </p:sp>
        <p:cxnSp>
          <p:nvCxnSpPr>
            <p:cNvPr id="22" name="カギ線コネクタ 21"/>
            <p:cNvCxnSpPr/>
            <p:nvPr/>
          </p:nvCxnSpPr>
          <p:spPr>
            <a:xfrm rot="10800000" flipV="1">
              <a:off x="1080000" y="3155345"/>
              <a:ext cx="107624" cy="76329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カギ線コネクタ 28"/>
            <p:cNvCxnSpPr/>
            <p:nvPr/>
          </p:nvCxnSpPr>
          <p:spPr>
            <a:xfrm flipV="1">
              <a:off x="4067624" y="2392053"/>
              <a:ext cx="108376" cy="76329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カギ線コネクタ 32"/>
            <p:cNvCxnSpPr>
              <a:stCxn id="6" idx="0"/>
            </p:cNvCxnSpPr>
            <p:nvPr/>
          </p:nvCxnSpPr>
          <p:spPr>
            <a:xfrm rot="16200000" flipV="1">
              <a:off x="3308287" y="1164339"/>
              <a:ext cx="187228" cy="1548199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テキスト ボックス 64"/>
            <p:cNvSpPr txBox="1"/>
            <p:nvPr/>
          </p:nvSpPr>
          <p:spPr>
            <a:xfrm>
              <a:off x="5867624" y="1268760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</a:t>
              </a:r>
              <a:r>
                <a:rPr kumimoji="1" lang="ja-JP" altLang="en-US" sz="1400" dirty="0"/>
                <a:t>原稿の投稿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5867624" y="2032053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</a:t>
              </a:r>
              <a:r>
                <a:rPr kumimoji="1" lang="ja-JP" altLang="en-US" sz="1400" dirty="0"/>
                <a:t>原稿の査読</a:t>
              </a:r>
            </a:p>
          </p:txBody>
        </p:sp>
        <p:sp>
          <p:nvSpPr>
            <p:cNvPr id="67" name="フローチャート : 判断 4"/>
            <p:cNvSpPr/>
            <p:nvPr/>
          </p:nvSpPr>
          <p:spPr>
            <a:xfrm>
              <a:off x="5147624" y="2795346"/>
              <a:ext cx="2880000" cy="7200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>
              <a:noAutofit/>
            </a:bodyPr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掲載可否の判定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7416000" y="2032053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</a:t>
              </a:r>
              <a:r>
                <a:rPr kumimoji="1" lang="ja-JP" altLang="en-US" sz="1400" dirty="0"/>
                <a:t>原稿の修正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867624" y="3918639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</a:t>
              </a:r>
              <a:r>
                <a:rPr kumimoji="1" lang="ja-JP" altLang="en-US" sz="1400" dirty="0"/>
                <a:t>原稿の校正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867624" y="4681932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最終</a:t>
              </a:r>
              <a:r>
                <a:rPr kumimoji="1" lang="ja-JP" altLang="en-US" sz="1400" dirty="0"/>
                <a:t>原稿の提出</a:t>
              </a:r>
            </a:p>
          </p:txBody>
        </p:sp>
        <p:cxnSp>
          <p:nvCxnSpPr>
            <p:cNvPr id="71" name="直線矢印コネクタ 70"/>
            <p:cNvCxnSpPr/>
            <p:nvPr/>
          </p:nvCxnSpPr>
          <p:spPr>
            <a:xfrm>
              <a:off x="6587624" y="1628760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>
              <a:off x="6587624" y="2392053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/>
            <p:nvPr/>
          </p:nvCxnSpPr>
          <p:spPr>
            <a:xfrm>
              <a:off x="6587624" y="3515346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/>
            <p:nvPr/>
          </p:nvCxnSpPr>
          <p:spPr>
            <a:xfrm>
              <a:off x="6587624" y="4278639"/>
              <a:ext cx="0" cy="4032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>
              <a:stCxn id="70" idx="2"/>
              <a:endCxn id="79" idx="0"/>
            </p:cNvCxnSpPr>
            <p:nvPr/>
          </p:nvCxnSpPr>
          <p:spPr>
            <a:xfrm>
              <a:off x="6587624" y="5041932"/>
              <a:ext cx="0" cy="4032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/>
            <p:cNvSpPr txBox="1"/>
            <p:nvPr/>
          </p:nvSpPr>
          <p:spPr>
            <a:xfrm>
              <a:off x="7399389" y="2730406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要修正</a:t>
              </a:r>
              <a:endParaRPr kumimoji="1" lang="ja-JP" altLang="en-US" sz="1400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5843851" y="3452853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掲載可</a:t>
              </a:r>
              <a:endParaRPr kumimoji="1" lang="ja-JP" altLang="en-US" sz="1400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979306" y="3242862"/>
              <a:ext cx="800219" cy="338554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掲載否</a:t>
              </a:r>
              <a:endParaRPr kumimoji="1" lang="ja-JP" altLang="en-US" sz="1400" dirty="0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867624" y="5445224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和文論文</a:t>
              </a:r>
              <a:r>
                <a:rPr kumimoji="1" lang="ja-JP" altLang="en-US" sz="1400" dirty="0"/>
                <a:t>の掲載</a:t>
              </a: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4320000" y="3918639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和文原稿</a:t>
              </a:r>
              <a:r>
                <a:rPr kumimoji="1" lang="ja-JP" altLang="en-US" sz="1400" dirty="0"/>
                <a:t>の返却</a:t>
              </a:r>
            </a:p>
          </p:txBody>
        </p:sp>
        <p:cxnSp>
          <p:nvCxnSpPr>
            <p:cNvPr id="81" name="カギ線コネクタ 80"/>
            <p:cNvCxnSpPr/>
            <p:nvPr/>
          </p:nvCxnSpPr>
          <p:spPr>
            <a:xfrm rot="10800000" flipV="1">
              <a:off x="5040000" y="3155345"/>
              <a:ext cx="107624" cy="76329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カギ線コネクタ 81"/>
            <p:cNvCxnSpPr/>
            <p:nvPr/>
          </p:nvCxnSpPr>
          <p:spPr>
            <a:xfrm flipV="1">
              <a:off x="8027624" y="2392053"/>
              <a:ext cx="108376" cy="76329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カギ線コネクタ 82"/>
            <p:cNvCxnSpPr>
              <a:stCxn id="68" idx="0"/>
            </p:cNvCxnSpPr>
            <p:nvPr/>
          </p:nvCxnSpPr>
          <p:spPr>
            <a:xfrm rot="16200000" flipV="1">
              <a:off x="7268286" y="1164339"/>
              <a:ext cx="187229" cy="154820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3456000" y="4681932"/>
              <a:ext cx="14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ja-JP" altLang="en-US" sz="1400" dirty="0"/>
                <a:t>和文論文</a:t>
              </a:r>
              <a:r>
                <a:rPr kumimoji="1" lang="ja-JP" altLang="en-US" sz="1400" dirty="0"/>
                <a:t>の翻訳</a:t>
              </a:r>
            </a:p>
          </p:txBody>
        </p:sp>
        <p:cxnSp>
          <p:nvCxnSpPr>
            <p:cNvPr id="38" name="カギ線コネクタ 37"/>
            <p:cNvCxnSpPr>
              <a:stCxn id="84" idx="0"/>
            </p:cNvCxnSpPr>
            <p:nvPr/>
          </p:nvCxnSpPr>
          <p:spPr>
            <a:xfrm rot="16200000" flipV="1">
              <a:off x="2919442" y="3425374"/>
              <a:ext cx="964900" cy="154821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カギ線コネクタ 44"/>
            <p:cNvCxnSpPr>
              <a:stCxn id="79" idx="1"/>
              <a:endCxn id="84" idx="2"/>
            </p:cNvCxnSpPr>
            <p:nvPr/>
          </p:nvCxnSpPr>
          <p:spPr>
            <a:xfrm rot="10800000">
              <a:off x="4176000" y="5041932"/>
              <a:ext cx="1691624" cy="583292"/>
            </a:xfrm>
            <a:prstGeom prst="bentConnector2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テキスト ボックス 84"/>
            <p:cNvSpPr txBox="1"/>
            <p:nvPr/>
          </p:nvSpPr>
          <p:spPr>
            <a:xfrm>
              <a:off x="3363806" y="5628481"/>
              <a:ext cx="2576346" cy="307777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ja-JP" altLang="en-US" sz="1400" dirty="0"/>
                <a:t>著者の希望 </a:t>
              </a:r>
              <a:r>
                <a:rPr lang="en-US" altLang="ja-JP" sz="1400" dirty="0"/>
                <a:t>or </a:t>
              </a:r>
              <a:r>
                <a:rPr lang="ja-JP" altLang="en-US" sz="1400" dirty="0"/>
                <a:t>編集委員の依頼</a:t>
              </a:r>
              <a:endParaRPr kumimoji="1" lang="ja-JP" altLang="en-US" sz="1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shirase</dc:creator>
  <cp:lastModifiedBy>nakamura michihiko</cp:lastModifiedBy>
  <cp:revision>9</cp:revision>
  <dcterms:created xsi:type="dcterms:W3CDTF">2012-05-04T15:38:11Z</dcterms:created>
  <dcterms:modified xsi:type="dcterms:W3CDTF">2021-08-02T08:13:35Z</dcterms:modified>
</cp:coreProperties>
</file>